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4"/>
  </p:notesMasterIdLst>
  <p:sldIdLst>
    <p:sldId id="257" r:id="rId2"/>
    <p:sldId id="267" r:id="rId3"/>
    <p:sldId id="256" r:id="rId4"/>
    <p:sldId id="258" r:id="rId5"/>
    <p:sldId id="261" r:id="rId6"/>
    <p:sldId id="266" r:id="rId7"/>
    <p:sldId id="263" r:id="rId8"/>
    <p:sldId id="264" r:id="rId9"/>
    <p:sldId id="265" r:id="rId10"/>
    <p:sldId id="262" r:id="rId11"/>
    <p:sldId id="259" r:id="rId12"/>
    <p:sldId id="260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00"/>
    <a:srgbClr val="1FD4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389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917CE4-105E-497B-B64F-76788F917116}" type="datetimeFigureOut">
              <a:rPr lang="en-US" smtClean="0"/>
              <a:t>12/19/2025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E3A490-CC19-4E42-8646-DB67AD3016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7686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3A490-CC19-4E42-8646-DB67AD3016A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4131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AF579-7F30-4B53-BC6D-29BEB2DDC29D}" type="datetimeFigureOut">
              <a:rPr lang="en-US" smtClean="0"/>
              <a:t>12/19/2025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8E6EF-1651-46C3-AD7A-8718970BC7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923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AF579-7F30-4B53-BC6D-29BEB2DDC29D}" type="datetimeFigureOut">
              <a:rPr lang="en-US" smtClean="0"/>
              <a:t>12/19/2025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8E6EF-1651-46C3-AD7A-8718970BC7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2241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AF579-7F30-4B53-BC6D-29BEB2DDC29D}" type="datetimeFigureOut">
              <a:rPr lang="en-US" smtClean="0"/>
              <a:t>12/19/2025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8E6EF-1651-46C3-AD7A-8718970BC7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5747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AF579-7F30-4B53-BC6D-29BEB2DDC29D}" type="datetimeFigureOut">
              <a:rPr lang="en-US" smtClean="0"/>
              <a:t>12/19/2025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8E6EF-1651-46C3-AD7A-8718970BC7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87942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AF579-7F30-4B53-BC6D-29BEB2DDC29D}" type="datetimeFigureOut">
              <a:rPr lang="en-US" smtClean="0"/>
              <a:t>12/19/2025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8E6EF-1651-46C3-AD7A-8718970BC7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6590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AF579-7F30-4B53-BC6D-29BEB2DDC29D}" type="datetimeFigureOut">
              <a:rPr lang="en-US" smtClean="0"/>
              <a:t>12/19/2025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8E6EF-1651-46C3-AD7A-8718970BC7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2100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AF579-7F30-4B53-BC6D-29BEB2DDC29D}" type="datetimeFigureOut">
              <a:rPr lang="en-US" smtClean="0"/>
              <a:t>12/19/2025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8E6EF-1651-46C3-AD7A-8718970BC7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9140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AF579-7F30-4B53-BC6D-29BEB2DDC29D}" type="datetimeFigureOut">
              <a:rPr lang="en-US" smtClean="0"/>
              <a:t>12/19/2025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8E6EF-1651-46C3-AD7A-8718970BC7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9067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AF579-7F30-4B53-BC6D-29BEB2DDC29D}" type="datetimeFigureOut">
              <a:rPr lang="en-US" smtClean="0"/>
              <a:t>12/19/2025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8E6EF-1651-46C3-AD7A-8718970BC7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9442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AF579-7F30-4B53-BC6D-29BEB2DDC29D}" type="datetimeFigureOut">
              <a:rPr lang="en-US" smtClean="0"/>
              <a:t>12/19/2025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8E6EF-1651-46C3-AD7A-8718970BC7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7105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AF579-7F30-4B53-BC6D-29BEB2DDC29D}" type="datetimeFigureOut">
              <a:rPr lang="en-US" smtClean="0"/>
              <a:t>12/19/2025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8E6EF-1651-46C3-AD7A-8718970BC7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4192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  <a:alpha val="9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4AF579-7F30-4B53-BC6D-29BEB2DDC29D}" type="datetimeFigureOut">
              <a:rPr lang="en-US" smtClean="0"/>
              <a:t>12/19/2025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58E6EF-1651-46C3-AD7A-8718970BC7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21918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94054" y="3465576"/>
            <a:ext cx="9712452" cy="608584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Spotify </a:t>
            </a:r>
            <a:r>
              <a:rPr lang="en-U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Redesign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5138" y="1794500"/>
            <a:ext cx="1510284" cy="1475959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309786" y="4268216"/>
            <a:ext cx="54809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Enhancing User Experience through HCI Principles.</a:t>
            </a:r>
            <a:endParaRPr lang="en-US" dirty="0">
              <a:solidFill>
                <a:schemeClr val="tx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5680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453074" y="448599"/>
            <a:ext cx="11193981" cy="465022"/>
          </a:xfrm>
        </p:spPr>
        <p:txBody>
          <a:bodyPr>
            <a:noAutofit/>
          </a:bodyPr>
          <a:lstStyle/>
          <a:p>
            <a:r>
              <a:rPr lang="en-US" sz="2800" b="1" dirty="0" smtClean="0"/>
              <a:t>History </a:t>
            </a:r>
            <a:r>
              <a:rPr lang="en-US" sz="2800" b="1" dirty="0"/>
              <a:t>Feature (New Addition)</a:t>
            </a:r>
            <a:endParaRPr lang="en-US" sz="2800" b="1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53074" y="1077433"/>
            <a:ext cx="6596950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 smtClean="0">
                <a:solidFill>
                  <a:srgbClr val="FF3300"/>
                </a:solidFill>
                <a:cs typeface="Arial" panose="020B0604020202020204" pitchFamily="34" charset="0"/>
              </a:rPr>
              <a:t>Why?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The History Page was added to transition the user experience from </a:t>
            </a:r>
            <a:r>
              <a:rPr lang="en-US" b="1" dirty="0"/>
              <a:t>Active Retrieval</a:t>
            </a:r>
            <a:r>
              <a:rPr lang="en-US" dirty="0"/>
              <a:t> (Search) to </a:t>
            </a:r>
            <a:r>
              <a:rPr lang="en-US" b="1" dirty="0"/>
              <a:t>Passive Recognition</a:t>
            </a:r>
            <a:r>
              <a:rPr lang="en-US" dirty="0"/>
              <a:t> (History), significantly lowering the mental effort required to re-engage with past content</a:t>
            </a:r>
            <a:endParaRPr lang="en-US" dirty="0"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53074" y="3411070"/>
            <a:ext cx="7200454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 smtClean="0"/>
              <a:t>HCI </a:t>
            </a:r>
            <a:r>
              <a:rPr lang="en-US" b="1" dirty="0"/>
              <a:t>Principle:</a:t>
            </a:r>
            <a:r>
              <a:rPr lang="en-US" dirty="0"/>
              <a:t> </a:t>
            </a:r>
            <a:r>
              <a:rPr lang="en-US" dirty="0" smtClean="0">
                <a:solidFill>
                  <a:srgbClr val="FF0000"/>
                </a:solidFill>
              </a:rPr>
              <a:t>(</a:t>
            </a:r>
            <a:r>
              <a:rPr lang="en-US" b="1" dirty="0">
                <a:solidFill>
                  <a:srgbClr val="FF0000"/>
                </a:solidFill>
              </a:rPr>
              <a:t>Recognition rather than Recall</a:t>
            </a:r>
            <a:r>
              <a:rPr lang="en-US" dirty="0" smtClean="0">
                <a:solidFill>
                  <a:srgbClr val="FF0000"/>
                </a:solidFill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Users </a:t>
            </a:r>
            <a:r>
              <a:rPr lang="en-US" dirty="0"/>
              <a:t>shouldn't have to </a:t>
            </a:r>
            <a:r>
              <a:rPr lang="en-US" i="1" dirty="0"/>
              <a:t>remember</a:t>
            </a:r>
            <a:r>
              <a:rPr lang="en-US" dirty="0"/>
              <a:t> (recall) the song they listened to yesterday; the system should </a:t>
            </a:r>
            <a:r>
              <a:rPr lang="en-US" i="1" dirty="0"/>
              <a:t>show</a:t>
            </a:r>
            <a:r>
              <a:rPr lang="en-US" dirty="0"/>
              <a:t> (recognize) it to them.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0304" y="1077433"/>
            <a:ext cx="2356751" cy="5098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23435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8" grpId="0"/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70877" y="469876"/>
            <a:ext cx="9144000" cy="656513"/>
          </a:xfrm>
        </p:spPr>
        <p:txBody>
          <a:bodyPr>
            <a:normAutofit/>
          </a:bodyPr>
          <a:lstStyle/>
          <a:p>
            <a:pPr algn="l"/>
            <a:r>
              <a:rPr lang="en-US" sz="4000" b="1" dirty="0"/>
              <a:t>Conclusion</a:t>
            </a:r>
            <a:endParaRPr lang="en-US" sz="4000" b="1" dirty="0"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577" y="469876"/>
            <a:ext cx="786703" cy="768823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691577" y="1558058"/>
            <a:ext cx="9144000" cy="301934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Optimized Mobile Ergonomics (Fitts’s Law):</a:t>
            </a:r>
            <a:r>
              <a:rPr lang="en-US" sz="2000" dirty="0"/>
              <a:t> By enlarging the primary playback controls and moving them into the natural "Thumb Zone," the design significantly reduces physical effort and prevents accidental "miss-taps" during one-handed use</a:t>
            </a:r>
            <a:r>
              <a:rPr lang="en-US" sz="2000" dirty="0" smtClean="0"/>
              <a:t>.</a:t>
            </a:r>
          </a:p>
          <a:p>
            <a:pPr marL="571500" indent="-571500" algn="l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571500" indent="-5715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Reduced Cognitive Load (Recognition over Recall):</a:t>
            </a:r>
            <a:r>
              <a:rPr lang="en-US" sz="2000" dirty="0"/>
              <a:t> Replacing dense text lists with a colorful, high-contrast playlist grid and a dedicated "History" tab allows users to find their music instantly through visual recognition rather than mental recall</a:t>
            </a:r>
            <a:r>
              <a:rPr lang="en-US" sz="2000" dirty="0" smtClean="0"/>
              <a:t>.</a:t>
            </a:r>
          </a:p>
          <a:p>
            <a:pPr marL="571500" indent="-571500" algn="l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571500" indent="-5715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Improved Accessibility (WCAG Compliance): </a:t>
            </a:r>
            <a:r>
              <a:rPr lang="en-US" sz="2000" dirty="0"/>
              <a:t>The transition to a structured dark theme with high-contrast typography ensures that all metadata and action buttons remain readable for all users, regardless of dynamic background colors or environmental lighting.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69325">
            <a:off x="3518083" y="4733732"/>
            <a:ext cx="1561917" cy="333208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81804">
            <a:off x="6360002" y="4747316"/>
            <a:ext cx="1574641" cy="332955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570877" y="1010202"/>
            <a:ext cx="422032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tx1">
                    <a:lumMod val="75000"/>
                  </a:schemeClr>
                </a:solidFill>
              </a:rPr>
              <a:t>How we improve the Design</a:t>
            </a:r>
            <a:endParaRPr 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696887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charRg st="492" end="74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6">
                                            <p:txEl>
                                              <p:charRg st="492" end="74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6">
                                            <p:txEl>
                                              <p:charRg st="492" end="74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">
                                            <p:txEl>
                                              <p:charRg st="492" end="74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78280" y="2019110"/>
            <a:ext cx="9144000" cy="2387600"/>
          </a:xfrm>
        </p:spPr>
        <p:txBody>
          <a:bodyPr>
            <a:normAutofit/>
          </a:bodyPr>
          <a:lstStyle/>
          <a:p>
            <a:r>
              <a:rPr lang="en-U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Thanks </a:t>
            </a:r>
            <a:r>
              <a:rPr lang="en-US" sz="4000" dirty="0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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5138" y="1364732"/>
            <a:ext cx="1510284" cy="1475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05430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179449" y="570617"/>
            <a:ext cx="3382391" cy="577463"/>
          </a:xfrm>
        </p:spPr>
        <p:txBody>
          <a:bodyPr>
            <a:noAutofit/>
          </a:bodyPr>
          <a:lstStyle/>
          <a:p>
            <a:r>
              <a:rPr lang="en-US" sz="4000" dirty="0" smtClean="0"/>
              <a:t>Team members</a:t>
            </a:r>
            <a:endParaRPr lang="en-US" sz="4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209" y="573930"/>
            <a:ext cx="587502" cy="574150"/>
          </a:xfrm>
          <a:prstGeom prst="rect">
            <a:avLst/>
          </a:prstGeom>
        </p:spPr>
      </p:pic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405997"/>
              </p:ext>
            </p:extLst>
          </p:nvPr>
        </p:nvGraphicFramePr>
        <p:xfrm>
          <a:off x="2001520" y="1735666"/>
          <a:ext cx="8198232" cy="325289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99116">
                  <a:extLst>
                    <a:ext uri="{9D8B030D-6E8A-4147-A177-3AD203B41FA5}">
                      <a16:colId xmlns:a16="http://schemas.microsoft.com/office/drawing/2014/main" val="367060584"/>
                    </a:ext>
                  </a:extLst>
                </a:gridCol>
                <a:gridCol w="4099116">
                  <a:extLst>
                    <a:ext uri="{9D8B030D-6E8A-4147-A177-3AD203B41FA5}">
                      <a16:colId xmlns:a16="http://schemas.microsoft.com/office/drawing/2014/main" val="2001046217"/>
                    </a:ext>
                  </a:extLst>
                </a:gridCol>
              </a:tblGrid>
              <a:tr h="81322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Name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Section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5058459"/>
                  </a:ext>
                </a:extLst>
              </a:tr>
              <a:tr h="81322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Adel Yasser </a:t>
                      </a:r>
                      <a:r>
                        <a:rPr lang="en-US" dirty="0" err="1" smtClean="0"/>
                        <a:t>Abdelwahab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Ebied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C3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98604701"/>
                  </a:ext>
                </a:extLst>
              </a:tr>
              <a:tr h="813224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76640770"/>
                  </a:ext>
                </a:extLst>
              </a:tr>
              <a:tr h="813224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830100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30491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850392" y="246888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123" y="1335024"/>
            <a:ext cx="2121645" cy="459028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7225" y="1335024"/>
            <a:ext cx="2170877" cy="4590288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1497863" y="6122242"/>
            <a:ext cx="1196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75000"/>
                  </a:schemeClr>
                </a:solidFill>
              </a:rPr>
              <a:t>Old Design</a:t>
            </a:r>
            <a:endParaRPr lang="en-US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9844582" y="6165510"/>
            <a:ext cx="1297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75000"/>
                  </a:schemeClr>
                </a:solidFill>
              </a:rPr>
              <a:t>New Design</a:t>
            </a:r>
            <a:endParaRPr lang="en-US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341499" y="1182379"/>
            <a:ext cx="5829932" cy="14391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FF3300"/>
                </a:solidFill>
                <a:cs typeface="Arial" panose="020B0604020202020204" pitchFamily="34" charset="0"/>
              </a:rPr>
              <a:t>Problem: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 smtClean="0">
                <a:cs typeface="Arial" panose="020B0604020202020204" pitchFamily="34" charset="0"/>
              </a:rPr>
              <a:t>The </a:t>
            </a:r>
            <a:r>
              <a:rPr lang="en-US" sz="1600" dirty="0">
                <a:cs typeface="Arial" panose="020B0604020202020204" pitchFamily="34" charset="0"/>
              </a:rPr>
              <a:t>old bottom navigation had "Premium" and "Create," which are </a:t>
            </a:r>
            <a:r>
              <a:rPr lang="en-US" sz="1600" b="1" dirty="0">
                <a:cs typeface="Arial" panose="020B0604020202020204" pitchFamily="34" charset="0"/>
              </a:rPr>
              <a:t>business goals</a:t>
            </a:r>
            <a:r>
              <a:rPr lang="en-US" sz="1600" dirty="0">
                <a:cs typeface="Arial" panose="020B0604020202020204" pitchFamily="34" charset="0"/>
              </a:rPr>
              <a:t>, not user goals. </a:t>
            </a:r>
            <a:endParaRPr lang="en-US" sz="1600" dirty="0" smtClean="0"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 smtClean="0">
                <a:cs typeface="Arial" panose="020B0604020202020204" pitchFamily="34" charset="0"/>
              </a:rPr>
              <a:t>The </a:t>
            </a:r>
            <a:r>
              <a:rPr lang="en-US" sz="1600" dirty="0">
                <a:cs typeface="Arial" panose="020B0604020202020204" pitchFamily="34" charset="0"/>
              </a:rPr>
              <a:t>layout was cluttered with small text.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3304768" y="2621491"/>
            <a:ext cx="586666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1" dirty="0" smtClean="0">
                <a:solidFill>
                  <a:srgbClr val="00B050"/>
                </a:solidFill>
                <a:cs typeface="Arial" panose="020B0604020202020204" pitchFamily="34" charset="0"/>
              </a:rPr>
              <a:t>Solution: </a:t>
            </a:r>
          </a:p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sz="1600" b="1" dirty="0" smtClean="0"/>
              <a:t>Simplified </a:t>
            </a:r>
            <a:r>
              <a:rPr lang="en-US" altLang="en-US" sz="1600" b="1" dirty="0"/>
              <a:t>Navigation:</a:t>
            </a:r>
            <a:r>
              <a:rPr lang="en-US" altLang="en-US" sz="1600" dirty="0"/>
              <a:t> You changed the bottom bar to Home, Playlist, History, Profile. This prioritizes User Frequency </a:t>
            </a:r>
            <a:r>
              <a:rPr lang="en-US" altLang="en-US" sz="1600" dirty="0" smtClean="0"/>
              <a:t>(</a:t>
            </a:r>
            <a:r>
              <a:rPr lang="en-US" altLang="en-US" sz="1600" dirty="0"/>
              <a:t>users check history more than they buy premium</a:t>
            </a:r>
            <a:r>
              <a:rPr lang="en-US" altLang="en-US" sz="1600" dirty="0" smtClean="0"/>
              <a:t>).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sz="1600" b="1" dirty="0" smtClean="0"/>
              <a:t>Carousel </a:t>
            </a:r>
            <a:r>
              <a:rPr lang="en-US" altLang="en-US" sz="1600" b="1" dirty="0"/>
              <a:t>Cards:</a:t>
            </a:r>
            <a:r>
              <a:rPr lang="en-US" altLang="en-US" sz="1600" dirty="0"/>
              <a:t> You used large, </a:t>
            </a:r>
            <a:r>
              <a:rPr lang="en-US" altLang="en-US" sz="1600" dirty="0" err="1"/>
              <a:t>swipeable</a:t>
            </a:r>
            <a:r>
              <a:rPr lang="en-US" altLang="en-US" sz="1600" dirty="0"/>
              <a:t> cards for "Today's Hits" instead of a crowded list</a:t>
            </a:r>
            <a:r>
              <a:rPr lang="en-US" altLang="en-US" sz="1600" dirty="0" smtClean="0"/>
              <a:t>.</a:t>
            </a:r>
            <a:endParaRPr lang="en-US" altLang="en-US" sz="1600" dirty="0"/>
          </a:p>
          <a:p>
            <a:endParaRPr lang="en-US" sz="1600" b="1" dirty="0" smtClean="0">
              <a:solidFill>
                <a:srgbClr val="00B050"/>
              </a:solidFill>
              <a:cs typeface="Arial" panose="020B0604020202020204" pitchFamily="34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3341499" y="5006409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b="1" dirty="0"/>
              <a:t>HCI Principle:</a:t>
            </a:r>
            <a:r>
              <a:rPr lang="en-US" sz="1600" dirty="0"/>
              <a:t> </a:t>
            </a:r>
            <a:endParaRPr lang="en-US" sz="1600" dirty="0" smtClean="0"/>
          </a:p>
          <a:p>
            <a:endParaRPr lang="en-US" sz="800" dirty="0" smtClean="0"/>
          </a:p>
          <a:p>
            <a:r>
              <a:rPr lang="en-US" sz="1600" b="1" dirty="0" smtClean="0"/>
              <a:t>Match </a:t>
            </a:r>
            <a:r>
              <a:rPr lang="en-US" sz="1600" b="1" dirty="0"/>
              <a:t>between System and Real </a:t>
            </a:r>
            <a:r>
              <a:rPr lang="en-US" sz="1600" b="1" dirty="0" smtClean="0"/>
              <a:t>World</a:t>
            </a:r>
            <a:r>
              <a:rPr lang="en-US" sz="1600" dirty="0" smtClean="0"/>
              <a:t>: The </a:t>
            </a:r>
            <a:r>
              <a:rPr lang="en-US" sz="1600" dirty="0"/>
              <a:t>new "History" tab mimics how people naturally recall past events, rather than forcing them to search.</a:t>
            </a:r>
          </a:p>
        </p:txBody>
      </p:sp>
      <p:sp>
        <p:nvSpPr>
          <p:cNvPr id="40" name="Title 3"/>
          <p:cNvSpPr>
            <a:spLocks noGrp="1"/>
          </p:cNvSpPr>
          <p:nvPr>
            <p:ph type="ctrTitle"/>
          </p:nvPr>
        </p:nvSpPr>
        <p:spPr>
          <a:xfrm>
            <a:off x="453074" y="284786"/>
            <a:ext cx="11193981" cy="465022"/>
          </a:xfrm>
        </p:spPr>
        <p:txBody>
          <a:bodyPr>
            <a:noAutofit/>
          </a:bodyPr>
          <a:lstStyle/>
          <a:p>
            <a:r>
              <a:rPr lang="en-US" sz="2800" b="1" dirty="0" smtClean="0"/>
              <a:t>Home Screen</a:t>
            </a:r>
            <a:endParaRPr lang="en-US" sz="2800" b="1" dirty="0"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22521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500"/>
                            </p:stCondLst>
                            <p:childTnLst>
                              <p:par>
                                <p:cTn id="2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5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9" grpId="0"/>
      <p:bldP spid="22" grpId="0"/>
      <p:bldP spid="31" grpId="0"/>
      <p:bldP spid="39" grpId="0"/>
      <p:bldP spid="4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453074" y="284786"/>
            <a:ext cx="11193981" cy="465022"/>
          </a:xfrm>
        </p:spPr>
        <p:txBody>
          <a:bodyPr>
            <a:noAutofit/>
          </a:bodyPr>
          <a:lstStyle/>
          <a:p>
            <a:r>
              <a:rPr lang="en-US" sz="2800" b="1" dirty="0" smtClean="0">
                <a:latin typeface="+mn-lt"/>
                <a:cs typeface="Arial" panose="020B0604020202020204" pitchFamily="34" charset="0"/>
              </a:rPr>
              <a:t>Now Playing</a:t>
            </a:r>
            <a:endParaRPr lang="en-US" sz="2800" b="1" dirty="0">
              <a:latin typeface="+mn-lt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410" y="1362456"/>
            <a:ext cx="2121645" cy="459028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074" y="1362456"/>
            <a:ext cx="2175685" cy="4590288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9937432" y="6128934"/>
            <a:ext cx="1297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75000"/>
                  </a:schemeClr>
                </a:solidFill>
              </a:rPr>
              <a:t>New Design</a:t>
            </a:r>
            <a:endParaRPr lang="en-US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942835" y="6128934"/>
            <a:ext cx="1196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75000"/>
                  </a:schemeClr>
                </a:solidFill>
              </a:rPr>
              <a:t>Old Design</a:t>
            </a:r>
            <a:endParaRPr lang="en-US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094185" y="1037290"/>
            <a:ext cx="593594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3300"/>
                </a:solidFill>
                <a:cs typeface="Arial" panose="020B0604020202020204" pitchFamily="34" charset="0"/>
              </a:rPr>
              <a:t>Problem: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The "Play" button was white and the same size as other controls. The background color (blue) reduced text contrast.</a:t>
            </a:r>
            <a:endParaRPr lang="en-US" sz="1600" dirty="0">
              <a:cs typeface="Arial" panose="020B0604020202020204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999232" y="2513055"/>
            <a:ext cx="5965798" cy="1985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 smtClean="0">
                <a:solidFill>
                  <a:srgbClr val="00B050"/>
                </a:solidFill>
                <a:cs typeface="Arial" panose="020B0604020202020204" pitchFamily="34" charset="0"/>
              </a:rPr>
              <a:t>Solution: </a:t>
            </a:r>
          </a:p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/>
              <a:t>The Green Button:</a:t>
            </a:r>
            <a:r>
              <a:rPr lang="en-US" sz="1600" dirty="0"/>
              <a:t> You made the Play button </a:t>
            </a:r>
            <a:r>
              <a:rPr lang="en-US" sz="1600" b="1" dirty="0"/>
              <a:t>Green, Solid, and Larger</a:t>
            </a:r>
            <a:r>
              <a:rPr lang="en-US" sz="1600" dirty="0"/>
              <a:t>.</a:t>
            </a:r>
            <a:endParaRPr lang="en-US" altLang="en-US" sz="1600" dirty="0" smtClean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/>
              <a:t>Contrast Fix:</a:t>
            </a:r>
            <a:r>
              <a:rPr lang="en-US" sz="1600" dirty="0"/>
              <a:t> You switched to a dark gray background, making the white text much easier to read.</a:t>
            </a:r>
            <a:endParaRPr lang="en-US" sz="1600" b="1" dirty="0" smtClean="0">
              <a:solidFill>
                <a:srgbClr val="00B050"/>
              </a:solidFill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934131" y="4819816"/>
            <a:ext cx="6096000" cy="124649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/>
              <a:t>HCI Principle:</a:t>
            </a:r>
            <a:r>
              <a:rPr lang="en-US" dirty="0"/>
              <a:t> </a:t>
            </a:r>
            <a:endParaRPr lang="en-US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1600" b="1" dirty="0" smtClean="0"/>
              <a:t>Fitts’s Law </a:t>
            </a:r>
            <a:r>
              <a:rPr lang="en-US" sz="1600" dirty="0" smtClean="0"/>
              <a:t>The </a:t>
            </a:r>
            <a:r>
              <a:rPr lang="en-US" sz="1600" dirty="0"/>
              <a:t>primary action (Play) is now the largest and most distinct target, reducing the time it takes to hit it.</a:t>
            </a:r>
          </a:p>
        </p:txBody>
      </p:sp>
    </p:spTree>
    <p:extLst>
      <p:ext uri="{BB962C8B-B14F-4D97-AF65-F5344CB8AC3E}">
        <p14:creationId xmlns:p14="http://schemas.microsoft.com/office/powerpoint/2010/main" val="100585878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500"/>
                            </p:stCondLst>
                            <p:childTnLst>
                              <p:par>
                                <p:cTn id="2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500"/>
                            </p:stCondLst>
                            <p:childTnLst>
                              <p:par>
                                <p:cTn id="3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500"/>
                            </p:stCondLst>
                            <p:childTnLst>
                              <p:par>
                                <p:cTn id="4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6500"/>
                            </p:stCondLst>
                            <p:childTnLst>
                              <p:par>
                                <p:cTn id="5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7" grpId="0"/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453074" y="284786"/>
            <a:ext cx="11193981" cy="465022"/>
          </a:xfrm>
        </p:spPr>
        <p:txBody>
          <a:bodyPr>
            <a:noAutofit/>
          </a:bodyPr>
          <a:lstStyle/>
          <a:p>
            <a:r>
              <a:rPr lang="en-US" sz="2800" b="1" dirty="0" smtClean="0"/>
              <a:t>Library</a:t>
            </a:r>
            <a:endParaRPr lang="en-US" sz="2800" b="1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937432" y="6128934"/>
            <a:ext cx="1297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75000"/>
                  </a:schemeClr>
                </a:solidFill>
              </a:rPr>
              <a:t>New Design</a:t>
            </a:r>
            <a:endParaRPr lang="en-US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942835" y="6128934"/>
            <a:ext cx="1196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75000"/>
                  </a:schemeClr>
                </a:solidFill>
              </a:rPr>
              <a:t>Old Design</a:t>
            </a:r>
            <a:endParaRPr lang="en-US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094184" y="1037290"/>
            <a:ext cx="6131095" cy="26007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FF3300"/>
                </a:solidFill>
                <a:cs typeface="Arial" panose="020B0604020202020204" pitchFamily="34" charset="0"/>
              </a:rPr>
              <a:t>Problem: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1" dirty="0"/>
              <a:t>High Cognitive Load:</a:t>
            </a:r>
            <a:r>
              <a:rPr lang="en-US" sz="1400" dirty="0"/>
              <a:t> The layout used a vertical, text-heavy list. Users had to read each line to find their music, which is slow and </a:t>
            </a:r>
            <a:r>
              <a:rPr lang="en-US" sz="1400" dirty="0" smtClean="0"/>
              <a:t>tiring.</a:t>
            </a:r>
            <a:endParaRPr lang="en-US" sz="800" dirty="0" smtClean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1" dirty="0"/>
              <a:t>Small Interaction Targets:</a:t>
            </a:r>
            <a:r>
              <a:rPr lang="en-US" sz="1400" dirty="0"/>
              <a:t> The rows are thin. According to </a:t>
            </a:r>
            <a:r>
              <a:rPr lang="en-US" sz="1400" b="1" dirty="0"/>
              <a:t>Fitts’s Law</a:t>
            </a:r>
            <a:r>
              <a:rPr lang="en-US" sz="1400" dirty="0"/>
              <a:t>, small targets are harder and slower to hit, especially when the user is moving or using one </a:t>
            </a:r>
            <a:r>
              <a:rPr lang="en-US" sz="1400" dirty="0" smtClean="0"/>
              <a:t>hand.</a:t>
            </a:r>
            <a:endParaRPr lang="en-US" sz="800" dirty="0" smtClean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1" dirty="0"/>
              <a:t>Aesthetic Clutter:</a:t>
            </a:r>
            <a:r>
              <a:rPr lang="en-US" sz="1400" dirty="0"/>
              <a:t> The list view feels "crowded" and doesn't allow the user to quickly scan for visual landmarks (like album art</a:t>
            </a:r>
            <a:r>
              <a:rPr lang="en-US" sz="1400" dirty="0" smtClean="0"/>
              <a:t>).</a:t>
            </a:r>
            <a:endParaRPr lang="en-US" sz="1400" dirty="0">
              <a:cs typeface="Arial" panose="020B0604020202020204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055315" y="3563674"/>
            <a:ext cx="5965798" cy="2967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b="1" dirty="0" smtClean="0">
                <a:solidFill>
                  <a:srgbClr val="00B050"/>
                </a:solidFill>
                <a:cs typeface="Arial" panose="020B0604020202020204" pitchFamily="34" charset="0"/>
              </a:rPr>
              <a:t>Solution: </a:t>
            </a:r>
          </a:p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1" dirty="0"/>
              <a:t>Grid-Based Card Layout:</a:t>
            </a:r>
            <a:r>
              <a:rPr lang="en-US" sz="1400" dirty="0"/>
              <a:t> Replaced the list with large </a:t>
            </a:r>
            <a:r>
              <a:rPr lang="en-US" sz="1400" b="1" dirty="0"/>
              <a:t>Visual Cards</a:t>
            </a:r>
            <a:r>
              <a:rPr lang="en-US" sz="1400" dirty="0"/>
              <a:t>. This allows users to find their music using </a:t>
            </a:r>
            <a:r>
              <a:rPr lang="en-US" sz="1400" b="1" dirty="0"/>
              <a:t>images</a:t>
            </a:r>
            <a:r>
              <a:rPr lang="en-US" sz="1400" dirty="0"/>
              <a:t> (Album Art) instead of reading </a:t>
            </a:r>
            <a:r>
              <a:rPr lang="en-US" sz="1400" dirty="0" smtClean="0"/>
              <a:t>text.</a:t>
            </a:r>
          </a:p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1" dirty="0"/>
              <a:t>Increased Target Area:</a:t>
            </a:r>
            <a:r>
              <a:rPr lang="en-US" sz="1400" dirty="0"/>
              <a:t> Each card is a large, square touch target. This makes it much easier for the thumb to tap the correct playlist </a:t>
            </a:r>
            <a:r>
              <a:rPr lang="en-US" sz="1400" dirty="0" smtClean="0"/>
              <a:t>accurately.</a:t>
            </a:r>
          </a:p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1" dirty="0"/>
              <a:t>Visual Hierarchy:</a:t>
            </a:r>
            <a:r>
              <a:rPr lang="en-US" sz="1400" dirty="0"/>
              <a:t> The most important playlists (like "Liked Songs") are given more visual weight at the top, helping the user focus on their primary goals</a:t>
            </a:r>
            <a:endParaRPr lang="en-US" sz="1400" b="1" dirty="0" smtClean="0">
              <a:solidFill>
                <a:srgbClr val="00B050"/>
              </a:solidFill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92" y="1362456"/>
            <a:ext cx="2121645" cy="459028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3560" y="1362456"/>
            <a:ext cx="2147391" cy="4590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42676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500"/>
                            </p:stCondLst>
                            <p:childTnLst>
                              <p:par>
                                <p:cTn id="2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500"/>
                            </p:stCondLst>
                            <p:childTnLst>
                              <p:par>
                                <p:cTn id="3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500"/>
                            </p:stCondLst>
                            <p:childTnLst>
                              <p:par>
                                <p:cTn id="3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6500"/>
                            </p:stCondLst>
                            <p:childTnLst>
                              <p:par>
                                <p:cTn id="4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7500"/>
                            </p:stCondLst>
                            <p:childTnLst>
                              <p:par>
                                <p:cTn id="5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8500"/>
                            </p:stCondLst>
                            <p:childTnLst>
                              <p:par>
                                <p:cTn id="5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9500"/>
                            </p:stCondLst>
                            <p:childTnLst>
                              <p:par>
                                <p:cTn id="6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6" grpId="0"/>
      <p:bldP spid="1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453074" y="284786"/>
            <a:ext cx="11193981" cy="465022"/>
          </a:xfrm>
        </p:spPr>
        <p:txBody>
          <a:bodyPr>
            <a:noAutofit/>
          </a:bodyPr>
          <a:lstStyle/>
          <a:p>
            <a:r>
              <a:rPr lang="en-US" sz="2800" b="1" dirty="0" smtClean="0"/>
              <a:t>Library</a:t>
            </a:r>
            <a:endParaRPr lang="en-US" sz="2800" b="1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937432" y="6128934"/>
            <a:ext cx="1297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75000"/>
                  </a:schemeClr>
                </a:solidFill>
              </a:rPr>
              <a:t>New Design</a:t>
            </a:r>
            <a:endParaRPr lang="en-US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942835" y="6128934"/>
            <a:ext cx="1196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75000"/>
                  </a:schemeClr>
                </a:solidFill>
              </a:rPr>
              <a:t>Old Design</a:t>
            </a:r>
            <a:endParaRPr lang="en-US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031782" y="1440234"/>
            <a:ext cx="596579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b="1" dirty="0">
                <a:solidFill>
                  <a:srgbClr val="00B050"/>
                </a:solidFill>
                <a:cs typeface="Arial" panose="020B0604020202020204" pitchFamily="34" charset="0"/>
              </a:rPr>
              <a:t>HCI Principles: </a:t>
            </a:r>
            <a:endParaRPr lang="en-US" sz="1400" b="1" dirty="0" smtClean="0">
              <a:solidFill>
                <a:srgbClr val="00B050"/>
              </a:solidFill>
              <a:cs typeface="Arial" panose="020B0604020202020204" pitchFamily="34" charset="0"/>
            </a:endParaRPr>
          </a:p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1" dirty="0"/>
              <a:t>Recognition over Recall (Cognitive System):</a:t>
            </a:r>
            <a:r>
              <a:rPr lang="en-US" sz="1400" dirty="0"/>
              <a:t> </a:t>
            </a:r>
            <a:r>
              <a:rPr lang="en-US" sz="1400" dirty="0" smtClean="0"/>
              <a:t>Humans </a:t>
            </a:r>
            <a:r>
              <a:rPr lang="en-US" sz="1400" dirty="0"/>
              <a:t>recognize images faster than they recall or read text. By using large album covers, the design allows for </a:t>
            </a:r>
            <a:r>
              <a:rPr lang="en-US" sz="1400" b="1" dirty="0"/>
              <a:t>Visual Recognition</a:t>
            </a:r>
            <a:r>
              <a:rPr lang="en-US" sz="1400" dirty="0"/>
              <a:t>, which is much faster than reading a </a:t>
            </a:r>
            <a:r>
              <a:rPr lang="en-US" sz="1400" dirty="0" smtClean="0"/>
              <a:t>list.</a:t>
            </a:r>
          </a:p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400" dirty="0" smtClean="0"/>
          </a:p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1" dirty="0"/>
              <a:t>Fitts’s Law (Motor System):</a:t>
            </a:r>
            <a:r>
              <a:rPr lang="en-US" sz="1400" dirty="0"/>
              <a:t> </a:t>
            </a:r>
            <a:r>
              <a:rPr lang="en-US" sz="1400" dirty="0" err="1" smtClean="0"/>
              <a:t>Ttime</a:t>
            </a:r>
            <a:r>
              <a:rPr lang="en-US" sz="1400" dirty="0" smtClean="0"/>
              <a:t> </a:t>
            </a:r>
            <a:r>
              <a:rPr lang="en-US" sz="1400" dirty="0"/>
              <a:t>to acquire a target depends on its </a:t>
            </a:r>
            <a:r>
              <a:rPr lang="en-US" sz="1400" b="1" dirty="0"/>
              <a:t>size</a:t>
            </a:r>
            <a:r>
              <a:rPr lang="en-US" sz="1400" dirty="0"/>
              <a:t>. By turning thin rows into large grid cards, you have increased the target size, making the interaction faster and reducing "miss-taps" (</a:t>
            </a:r>
            <a:r>
              <a:rPr lang="en-US" sz="1400" dirty="0" smtClean="0"/>
              <a:t>Efficiency).</a:t>
            </a:r>
          </a:p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400" dirty="0" smtClean="0"/>
          </a:p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1" dirty="0"/>
              <a:t>Aesthetic &amp; Minimalist Design:</a:t>
            </a:r>
            <a:r>
              <a:rPr lang="en-US" sz="1400" dirty="0"/>
              <a:t> </a:t>
            </a:r>
            <a:r>
              <a:rPr lang="en-US" sz="1400" b="1" dirty="0" smtClean="0"/>
              <a:t>T</a:t>
            </a:r>
            <a:r>
              <a:rPr lang="en-US" sz="1400" dirty="0" smtClean="0"/>
              <a:t>his </a:t>
            </a:r>
            <a:r>
              <a:rPr lang="en-US" sz="1400" dirty="0"/>
              <a:t>design reduces "visual noise." It hides less-used text details and emphasizes the visual elements the user cares about </a:t>
            </a:r>
            <a:r>
              <a:rPr lang="en-US" sz="1400" dirty="0" smtClean="0"/>
              <a:t>most.</a:t>
            </a:r>
            <a:endParaRPr lang="en-US" sz="1400" b="1" dirty="0" smtClean="0">
              <a:solidFill>
                <a:srgbClr val="00B050"/>
              </a:solidFill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92" y="1362456"/>
            <a:ext cx="2121645" cy="459028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7625" y="1362456"/>
            <a:ext cx="2147391" cy="4590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72485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453074" y="284786"/>
            <a:ext cx="11193981" cy="465022"/>
          </a:xfrm>
        </p:spPr>
        <p:txBody>
          <a:bodyPr>
            <a:noAutofit/>
          </a:bodyPr>
          <a:lstStyle/>
          <a:p>
            <a:r>
              <a:rPr lang="en-US" sz="2800" b="1" dirty="0"/>
              <a:t>Profile &amp; Social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9937432" y="6128934"/>
            <a:ext cx="1297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75000"/>
                  </a:schemeClr>
                </a:solidFill>
              </a:rPr>
              <a:t>New Design</a:t>
            </a:r>
            <a:endParaRPr lang="en-US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942835" y="6128934"/>
            <a:ext cx="1196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75000"/>
                  </a:schemeClr>
                </a:solidFill>
              </a:rPr>
              <a:t>Old Design</a:t>
            </a:r>
            <a:endParaRPr lang="en-US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067165" y="963440"/>
            <a:ext cx="5935946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FF3300"/>
                </a:solidFill>
                <a:cs typeface="Arial" panose="020B0604020202020204" pitchFamily="34" charset="0"/>
              </a:rPr>
              <a:t>Problem: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b="1" dirty="0"/>
              <a:t>Accessibility Risk:</a:t>
            </a:r>
            <a:r>
              <a:rPr lang="en-US" sz="1400" dirty="0"/>
              <a:t> </a:t>
            </a:r>
            <a:r>
              <a:rPr lang="en-US" sz="1200" dirty="0"/>
              <a:t>The interface used a dynamic background sampled from the user’s profile image. While visually interesting, this creates unpredictable contrast levels; for instance, white text like "0 followers" becomes difficult to read against lighter image </a:t>
            </a:r>
            <a:r>
              <a:rPr lang="en-US" sz="1200" dirty="0" smtClean="0"/>
              <a:t>samples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800" dirty="0"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b="1" dirty="0"/>
              <a:t>Navigation Friction:</a:t>
            </a:r>
            <a:r>
              <a:rPr lang="en-US" sz="1400" dirty="0"/>
              <a:t> </a:t>
            </a:r>
            <a:r>
              <a:rPr lang="en-US" sz="1200" dirty="0"/>
              <a:t>Primary social actions were limited to a small, low-priority "Edit" button and a triple-dot menu, making it harder for users to engage with their network</a:t>
            </a:r>
            <a:endParaRPr lang="en-US" sz="1200" dirty="0">
              <a:cs typeface="Arial" panose="020B0604020202020204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097017" y="2748544"/>
            <a:ext cx="593594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00B050"/>
                </a:solidFill>
                <a:cs typeface="Arial" panose="020B0604020202020204" pitchFamily="34" charset="0"/>
              </a:rPr>
              <a:t>Solution: </a:t>
            </a:r>
          </a:p>
          <a:p>
            <a:endParaRPr lang="en-US" sz="800" b="1" dirty="0" smtClean="0">
              <a:solidFill>
                <a:srgbClr val="00B050"/>
              </a:solidFill>
              <a:cs typeface="Arial" panose="020B0604020202020204" pitchFamily="34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1400" b="1" dirty="0"/>
              <a:t>Optimized Interactive Targets:</a:t>
            </a:r>
            <a:r>
              <a:rPr lang="en-US" sz="1400" dirty="0"/>
              <a:t> </a:t>
            </a:r>
            <a:r>
              <a:rPr lang="en-US" sz="1200" dirty="0"/>
              <a:t>I replaced the small "Edit" button with two prominent, high-visibility actions: "Find friend" and "Share". These use large, clear icons to reduce the user's search </a:t>
            </a:r>
            <a:r>
              <a:rPr lang="en-US" sz="1200" dirty="0" smtClean="0"/>
              <a:t>time.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sz="800" dirty="0" smtClean="0"/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1400" b="1" dirty="0"/>
              <a:t>Enhanced Information Architecture:</a:t>
            </a:r>
            <a:r>
              <a:rPr lang="en-US" sz="1400" dirty="0"/>
              <a:t> </a:t>
            </a:r>
            <a:r>
              <a:rPr lang="en-US" sz="1200" dirty="0"/>
              <a:t>I improved the visibility of user metrics by placing "Followers" and "Following" counts in a dedicated high-contrast section with increased spacing</a:t>
            </a:r>
            <a:r>
              <a:rPr lang="en-US" sz="1200" dirty="0" smtClean="0"/>
              <a:t>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sz="800" dirty="0" smtClean="0"/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1400" b="1" dirty="0"/>
              <a:t>Visual Hierarchy:</a:t>
            </a:r>
            <a:r>
              <a:rPr lang="en-US" sz="1400" dirty="0"/>
              <a:t> </a:t>
            </a:r>
            <a:r>
              <a:rPr lang="en-US" sz="1200" dirty="0"/>
              <a:t>The redesign introduces a "Mostly played" section with clear list-view thumbnails, allowing for a faster overview of user activity</a:t>
            </a:r>
            <a:endParaRPr lang="en-US" sz="1200" b="1" dirty="0" smtClean="0">
              <a:solidFill>
                <a:srgbClr val="00B050"/>
              </a:solidFill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067164" y="5051716"/>
            <a:ext cx="5965799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/>
              <a:t>HCI Principle:</a:t>
            </a:r>
            <a:r>
              <a:rPr lang="en-US" sz="1200" dirty="0"/>
              <a:t> </a:t>
            </a:r>
            <a:endParaRPr lang="en-US" sz="1200" dirty="0" smtClean="0"/>
          </a:p>
          <a:p>
            <a:endParaRPr lang="en-US" sz="8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 smtClean="0"/>
              <a:t>Nielsen’s </a:t>
            </a:r>
            <a:r>
              <a:rPr lang="en-US" sz="1200" b="1" dirty="0"/>
              <a:t>8th Heuristic (Aesthetic &amp; Minimalist Design):</a:t>
            </a:r>
            <a:r>
              <a:rPr lang="en-US" sz="1200" dirty="0"/>
              <a:t> By moving away from the distracting dynamic gradient to a structured dark theme, the design focuses strictly on relevant user </a:t>
            </a:r>
            <a:r>
              <a:rPr lang="en-US" sz="1200" dirty="0" smtClean="0"/>
              <a:t>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8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Recognition over Recall:</a:t>
            </a:r>
            <a:r>
              <a:rPr lang="en-US" sz="1200" dirty="0"/>
              <a:t> The addition of the "Mostly played" list allows users to instantly recognize their frequent content rather than having to navigate back to the library to find </a:t>
            </a:r>
            <a:r>
              <a:rPr lang="en-US" sz="1200" dirty="0" smtClean="0"/>
              <a:t>it.</a:t>
            </a:r>
            <a:endParaRPr lang="en-US" sz="12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8082" y="1362456"/>
            <a:ext cx="2121645" cy="459028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368" y="1362456"/>
            <a:ext cx="2121645" cy="4590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69374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500"/>
                            </p:stCondLst>
                            <p:childTnLst>
                              <p:par>
                                <p:cTn id="4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6500"/>
                            </p:stCondLst>
                            <p:childTnLst>
                              <p:par>
                                <p:cTn id="5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500"/>
                            </p:stCondLst>
                            <p:childTnLst>
                              <p:par>
                                <p:cTn id="6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8500"/>
                            </p:stCondLst>
                            <p:childTnLst>
                              <p:par>
                                <p:cTn id="6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9500"/>
                            </p:stCondLst>
                            <p:childTnLst>
                              <p:par>
                                <p:cTn id="7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0500"/>
                            </p:stCondLst>
                            <p:childTnLst>
                              <p:par>
                                <p:cTn id="7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6" grpId="0"/>
      <p:bldP spid="1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453074" y="284786"/>
            <a:ext cx="11193981" cy="465022"/>
          </a:xfrm>
        </p:spPr>
        <p:txBody>
          <a:bodyPr>
            <a:noAutofit/>
          </a:bodyPr>
          <a:lstStyle/>
          <a:p>
            <a:r>
              <a:rPr lang="en-US" sz="2800" b="1" dirty="0" smtClean="0"/>
              <a:t>Artist Page</a:t>
            </a:r>
            <a:endParaRPr lang="en-US" sz="2800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9937432" y="6128934"/>
            <a:ext cx="1297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75000"/>
                  </a:schemeClr>
                </a:solidFill>
              </a:rPr>
              <a:t>New Design</a:t>
            </a:r>
            <a:endParaRPr lang="en-US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942835" y="6128934"/>
            <a:ext cx="1196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75000"/>
                  </a:schemeClr>
                </a:solidFill>
              </a:rPr>
              <a:t>Old Design</a:t>
            </a:r>
            <a:endParaRPr lang="en-US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067164" y="963440"/>
            <a:ext cx="5935947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FF3300"/>
                </a:solidFill>
                <a:cs typeface="Arial" panose="020B0604020202020204" pitchFamily="34" charset="0"/>
              </a:rPr>
              <a:t>Problem: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b="1" dirty="0"/>
              <a:t>Cluttered Interaction Zone:</a:t>
            </a:r>
            <a:r>
              <a:rPr lang="en-US" sz="1400" dirty="0"/>
              <a:t> The old layout grouped the "Following" status, play button, and shuffle icon in a tight, disorganized cluster, making it difficult to distinguish primary actions</a:t>
            </a:r>
            <a:r>
              <a:rPr lang="en-US" sz="1400" dirty="0" smtClean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800" dirty="0"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b="1" dirty="0"/>
              <a:t>Flat Information Architecture:</a:t>
            </a:r>
            <a:r>
              <a:rPr lang="en-US" sz="1400" dirty="0"/>
              <a:t> Popular songs were presented as a simple list with very small metadata, leading to high visual scanning </a:t>
            </a:r>
            <a:r>
              <a:rPr lang="en-US" sz="1400" dirty="0" smtClean="0"/>
              <a:t>effort.</a:t>
            </a:r>
            <a:endParaRPr lang="en-US" sz="1200" b="1" dirty="0">
              <a:cs typeface="Arial" panose="020B0604020202020204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097017" y="2669023"/>
            <a:ext cx="5935946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00B050"/>
                </a:solidFill>
                <a:cs typeface="Arial" panose="020B0604020202020204" pitchFamily="34" charset="0"/>
              </a:rPr>
              <a:t>Solution: </a:t>
            </a:r>
          </a:p>
          <a:p>
            <a:endParaRPr lang="en-US" sz="800" b="1" dirty="0" smtClean="0">
              <a:solidFill>
                <a:srgbClr val="00B050"/>
              </a:solidFill>
              <a:cs typeface="Arial" panose="020B0604020202020204" pitchFamily="34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1400" b="1" dirty="0"/>
              <a:t>Clear Metric Visibility:</a:t>
            </a:r>
            <a:r>
              <a:rPr lang="en-US" sz="1400" dirty="0"/>
              <a:t> I introduced a dedicated section for "Followers" and "Monthly listeners" with large, bold typography for immediate data </a:t>
            </a:r>
            <a:r>
              <a:rPr lang="en-US" sz="1400" dirty="0" smtClean="0"/>
              <a:t>recognition.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sz="800" dirty="0" smtClean="0"/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1400" b="1" dirty="0"/>
              <a:t>Horizontal "Albums" Carousel:</a:t>
            </a:r>
            <a:r>
              <a:rPr lang="en-US" sz="1400" dirty="0"/>
              <a:t> I transitioned from lists to high-resolution card thumbnails for albums, allowing for faster visual </a:t>
            </a:r>
            <a:r>
              <a:rPr lang="en-US" sz="1400" dirty="0" smtClean="0"/>
              <a:t>browsing.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sz="800" dirty="0" smtClean="0"/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1400" b="1" dirty="0"/>
              <a:t>Consistent Navigation:</a:t>
            </a:r>
            <a:r>
              <a:rPr lang="en-US" sz="1400" dirty="0"/>
              <a:t> I integrated the new bottom navigation bar (Home, Playlist, History, Profile) to ensure a consistent user </a:t>
            </a:r>
            <a:r>
              <a:rPr lang="en-US" sz="1400" dirty="0" smtClean="0"/>
              <a:t>path.</a:t>
            </a:r>
            <a:endParaRPr lang="en-US" sz="1200" b="1" dirty="0" smtClean="0">
              <a:solidFill>
                <a:srgbClr val="00B050"/>
              </a:solidFill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067164" y="5051716"/>
            <a:ext cx="5965799" cy="1231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/>
              <a:t>HCI Principle:</a:t>
            </a:r>
            <a:r>
              <a:rPr lang="en-US" sz="1600" dirty="0"/>
              <a:t>  </a:t>
            </a:r>
            <a:r>
              <a:rPr lang="en-US" sz="1600" b="1" dirty="0">
                <a:solidFill>
                  <a:srgbClr val="FFC000"/>
                </a:solidFill>
              </a:rPr>
              <a:t>(Visual Hierarchy)</a:t>
            </a:r>
            <a:endParaRPr lang="en-US" sz="1600" b="1" dirty="0" smtClean="0">
              <a:solidFill>
                <a:srgbClr val="FFC000"/>
              </a:solidFill>
            </a:endParaRPr>
          </a:p>
          <a:p>
            <a:endParaRPr lang="en-US" sz="1000" b="1" dirty="0"/>
          </a:p>
          <a:p>
            <a:r>
              <a:rPr lang="en-US" sz="1600" dirty="0"/>
              <a:t>By using size and spacing to separate "Artist Stats" from "Content Categories," we guide the user's eye to the most relevant information </a:t>
            </a:r>
            <a:r>
              <a:rPr lang="en-US" sz="1600" dirty="0" smtClean="0"/>
              <a:t>first.</a:t>
            </a:r>
            <a:endParaRPr lang="en-US" sz="1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4390" y="1358051"/>
            <a:ext cx="2123681" cy="459469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564" y="1358051"/>
            <a:ext cx="2152516" cy="4657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18030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500"/>
                            </p:stCondLst>
                            <p:childTnLst>
                              <p:par>
                                <p:cTn id="4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500"/>
                            </p:stCondLst>
                            <p:childTnLst>
                              <p:par>
                                <p:cTn id="5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7500"/>
                            </p:stCondLst>
                            <p:childTnLst>
                              <p:par>
                                <p:cTn id="5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850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9000"/>
                            </p:stCondLst>
                            <p:childTnLst>
                              <p:par>
                                <p:cTn id="6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453074" y="284786"/>
            <a:ext cx="11193981" cy="465022"/>
          </a:xfrm>
        </p:spPr>
        <p:txBody>
          <a:bodyPr>
            <a:noAutofit/>
          </a:bodyPr>
          <a:lstStyle/>
          <a:p>
            <a:r>
              <a:rPr lang="en-US" sz="2800" b="1" dirty="0"/>
              <a:t>The Lyrics </a:t>
            </a:r>
            <a:r>
              <a:rPr lang="en-US" sz="2800" b="1" dirty="0" smtClean="0"/>
              <a:t>Page</a:t>
            </a:r>
            <a:endParaRPr lang="en-US" sz="2800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9937432" y="6128934"/>
            <a:ext cx="1297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75000"/>
                  </a:schemeClr>
                </a:solidFill>
              </a:rPr>
              <a:t>New Design</a:t>
            </a:r>
            <a:endParaRPr lang="en-US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942835" y="6128934"/>
            <a:ext cx="1196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75000"/>
                  </a:schemeClr>
                </a:solidFill>
              </a:rPr>
              <a:t>Old Design</a:t>
            </a:r>
            <a:endParaRPr lang="en-US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052237" y="1112304"/>
            <a:ext cx="5935947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FF3300"/>
                </a:solidFill>
                <a:cs typeface="Arial" panose="020B0604020202020204" pitchFamily="34" charset="0"/>
              </a:rPr>
              <a:t>Problem: </a:t>
            </a:r>
          </a:p>
          <a:p>
            <a:endParaRPr lang="en-US" sz="1400" b="1" dirty="0" smtClean="0">
              <a:solidFill>
                <a:srgbClr val="FF3300"/>
              </a:solidFill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b="1" dirty="0"/>
              <a:t>Lack of Context:</a:t>
            </a:r>
            <a:r>
              <a:rPr lang="en-US" sz="1400" dirty="0"/>
              <a:t> The old lyrics view filled the entire screen, hiding the playback controls and making it difficult for users to skip tracks or see song progress while </a:t>
            </a:r>
            <a:r>
              <a:rPr lang="en-US" sz="1400" dirty="0" smtClean="0"/>
              <a:t>reading.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800" dirty="0"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b="1" dirty="0"/>
              <a:t>Low Contrast:</a:t>
            </a:r>
            <a:r>
              <a:rPr lang="en-US" sz="1400" dirty="0"/>
              <a:t> Text was displayed against a flat blue background without an "Active State" highlight for the current line being sung.</a:t>
            </a:r>
            <a:endParaRPr lang="en-US" sz="1200" b="1" dirty="0">
              <a:cs typeface="Arial" panose="020B0604020202020204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095762" y="2835853"/>
            <a:ext cx="593594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00B050"/>
                </a:solidFill>
                <a:cs typeface="Arial" panose="020B0604020202020204" pitchFamily="34" charset="0"/>
              </a:rPr>
              <a:t>Solution: </a:t>
            </a:r>
          </a:p>
          <a:p>
            <a:endParaRPr lang="en-US" sz="800" b="1" dirty="0" smtClean="0">
              <a:solidFill>
                <a:srgbClr val="00B050"/>
              </a:solidFill>
              <a:cs typeface="Arial" panose="020B0604020202020204" pitchFamily="34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1400" b="1" dirty="0"/>
              <a:t>Hybrid Layout:</a:t>
            </a:r>
            <a:r>
              <a:rPr lang="en-US" sz="1400" dirty="0"/>
              <a:t> I introduced a persistent "Control Card" at the bottom of the lyrics view, so users never lose access to Play/Pause, Skip, or the Progress </a:t>
            </a:r>
            <a:r>
              <a:rPr lang="en-US" sz="1400" dirty="0" smtClean="0"/>
              <a:t>Bar.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sz="800" dirty="0" smtClean="0"/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1400" b="1" dirty="0"/>
              <a:t>Active State Highlighting:</a:t>
            </a:r>
            <a:r>
              <a:rPr lang="en-US" sz="1400" dirty="0"/>
              <a:t> The current lyric line is now high-contrast white, while upcoming lines are dimmed to 50% opacity.</a:t>
            </a:r>
            <a:endParaRPr lang="en-US" sz="1400" dirty="0" smtClean="0"/>
          </a:p>
          <a:p>
            <a:pPr lvl="0"/>
            <a:endParaRPr lang="en-US" sz="800" dirty="0" smtClean="0"/>
          </a:p>
        </p:txBody>
      </p:sp>
      <p:sp>
        <p:nvSpPr>
          <p:cNvPr id="7" name="Rectangle 6"/>
          <p:cNvSpPr/>
          <p:nvPr/>
        </p:nvSpPr>
        <p:spPr>
          <a:xfrm>
            <a:off x="3052237" y="4721637"/>
            <a:ext cx="5965799" cy="1231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/>
              <a:t>HCI Principle:</a:t>
            </a:r>
            <a:r>
              <a:rPr lang="en-US" sz="1600" dirty="0"/>
              <a:t>  </a:t>
            </a:r>
            <a:r>
              <a:rPr lang="en-US" sz="1600" b="1" dirty="0">
                <a:solidFill>
                  <a:srgbClr val="FFC000"/>
                </a:solidFill>
              </a:rPr>
              <a:t>(Visibility of System Status)</a:t>
            </a:r>
            <a:endParaRPr lang="en-US" sz="1600" b="1" dirty="0" smtClean="0">
              <a:solidFill>
                <a:srgbClr val="FFC000"/>
              </a:solidFill>
            </a:endParaRPr>
          </a:p>
          <a:p>
            <a:endParaRPr lang="en-US" sz="1000" b="1" dirty="0"/>
          </a:p>
          <a:p>
            <a:r>
              <a:rPr lang="en-US" sz="1600" dirty="0"/>
              <a:t>The design now provides constant feedback on the "Current Line" and "Current Playback Progress," ensuring the user is never confused about the system </a:t>
            </a:r>
            <a:r>
              <a:rPr lang="en-US" sz="1600" dirty="0" smtClean="0"/>
              <a:t>state.</a:t>
            </a:r>
            <a:endParaRPr lang="en-US" sz="16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3283" y="1136903"/>
            <a:ext cx="2225896" cy="481584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967" y="1136903"/>
            <a:ext cx="2225896" cy="4815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79636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500"/>
                            </p:stCondLst>
                            <p:childTnLst>
                              <p:par>
                                <p:cTn id="4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6500"/>
                            </p:stCondLst>
                            <p:childTnLst>
                              <p:par>
                                <p:cTn id="5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7000"/>
                            </p:stCondLst>
                            <p:childTnLst>
                              <p:par>
                                <p:cTn id="5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6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437" row="1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92F0E255-883C-4A96-8E81-8B995F7621A2}">
  <we:reference id="wa200008583" version="1.0.0.1" store="en-US" storeType="OMEX"/>
  <we:alternateReferences>
    <we:reference id="WA200008583" version="1.0.0.1" store="WA200008583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302</TotalTime>
  <Words>1346</Words>
  <Application>Microsoft Office PowerPoint</Application>
  <PresentationFormat>Widescreen</PresentationFormat>
  <Paragraphs>115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Wingdings</vt:lpstr>
      <vt:lpstr>Office Theme</vt:lpstr>
      <vt:lpstr>Spotify Redesign</vt:lpstr>
      <vt:lpstr>Team members</vt:lpstr>
      <vt:lpstr>Home Screen</vt:lpstr>
      <vt:lpstr>Now Playing</vt:lpstr>
      <vt:lpstr>Library</vt:lpstr>
      <vt:lpstr>Library</vt:lpstr>
      <vt:lpstr>Profile &amp; Social</vt:lpstr>
      <vt:lpstr>Artist Page</vt:lpstr>
      <vt:lpstr>The Lyrics Page</vt:lpstr>
      <vt:lpstr>History Feature (New Addition)</vt:lpstr>
      <vt:lpstr>Conclusion</vt:lpstr>
      <vt:lpstr>Thanks 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XD PC</dc:creator>
  <cp:lastModifiedBy>XD PC</cp:lastModifiedBy>
  <cp:revision>23</cp:revision>
  <dcterms:created xsi:type="dcterms:W3CDTF">2025-12-10T22:22:39Z</dcterms:created>
  <dcterms:modified xsi:type="dcterms:W3CDTF">2025-12-19T15:47:55Z</dcterms:modified>
</cp:coreProperties>
</file>